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lab 월광포르테" charset="1" panose="02000500000000000000"/>
      <p:regular r:id="rId23"/>
    </p:embeddedFont>
    <p:embeddedFont>
      <p:font typeface="Arcade Gamer" charset="1" panose="00000000000000000000"/>
      <p:regular r:id="rId24"/>
    </p:embeddedFont>
    <p:embeddedFont>
      <p:font typeface="TDTD와이즈굴림" charset="1" panose="00000500000000000000"/>
      <p:regular r:id="rId26"/>
    </p:embeddedFont>
    <p:embeddedFont>
      <p:font typeface="각진펜" charset="1" panose="020B0500000000000000"/>
      <p:regular r:id="rId28"/>
    </p:embeddedFont>
    <p:embeddedFont>
      <p:font typeface="각진펜 Bold" charset="1" panose="020B0500000000000000"/>
      <p:regular r:id="rId30"/>
    </p:embeddedFont>
    <p:embeddedFont>
      <p:font typeface="210 8비트" charset="1" panose="02020503020101020101"/>
      <p:regular r:id="rId32"/>
    </p:embeddedFont>
    <p:embeddedFont>
      <p:font typeface="Retropix" charset="1" panose="00000000000000000000"/>
      <p:regular r:id="rId33"/>
    </p:embeddedFont>
    <p:embeddedFont>
      <p:font typeface="Nanum Gothic" charset="1" panose="020D0604000000000000"/>
      <p:regular r:id="rId34"/>
    </p:embeddedFont>
    <p:embeddedFont>
      <p:font typeface="Nanum Gothic Bold" charset="1" panose="020D0804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5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안녕하세요. </a:t>
            </a:r>
          </a:p>
          <a:p>
            <a:r>
              <a:rPr lang="en-US"/>
              <a:t>2조 발표를 맡게 된 IVE 입니다.</a:t>
            </a:r>
          </a:p>
          <a:p>
            <a:r>
              <a:rPr lang="en-US"/>
              <a:t/>
            </a:r>
          </a:p>
          <a:p>
            <a:r>
              <a:rPr lang="en-US"/>
              <a:t>팀명을 IVE 로 짓게 된 계기는, AI 와 Inswave 를 결합하여 AI-VE 로 지어 A를 묵음으로 하여 IVE 로 처리하였습니다. </a:t>
            </a:r>
          </a:p>
          <a:p>
            <a:r>
              <a:rPr lang="en-US"/>
              <a:t/>
            </a:r>
          </a:p>
          <a:p>
            <a:r>
              <a:rPr lang="en-US"/>
              <a:t>지금부터 저희가 개발한 SLACK 앱에서 사용 가능한 번역 앱을 소개합니다.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팀원 소개해 드리겠습니다. 저희 팀은 총 3명이고, 보시는 대로 이지현 프로, 이수경 프로, 최지수 프로로 이루어져 있습니다.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슬랙 번역 앱을 개발하게 된 계기를 말씀 드리겠습니다.</a:t>
            </a:r>
          </a:p>
          <a:p>
            <a:r>
              <a:rPr lang="en-US"/>
              <a:t/>
            </a:r>
          </a:p>
          <a:p>
            <a:r>
              <a:rPr lang="en-US"/>
              <a:t>저희 인스웨이브가 올해부터 진행하고 있는 일본 업체와의 컨택을 슬랙 앱으로 지원하고 있다고 알고 있습니다. </a:t>
            </a:r>
          </a:p>
          <a:p>
            <a:r>
              <a:rPr lang="en-US"/>
              <a:t/>
            </a:r>
          </a:p>
          <a:p>
            <a:r>
              <a:rPr lang="en-US"/>
              <a:t>그래서, 일본 고객분과의 원활한 소통, 실시간 기술지원을 서비스 하는 것에 대한 효율성 증대 및 언어 장벽 해소를 통한 빠른 소통으로 고객 만족도를 더욱 향상시키기 위해 슬랙 번역 어플을 개발하게 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SLACK 번역 앱의 개요에 대해 말씀드리겠습니다.</a:t>
            </a:r>
          </a:p>
          <a:p>
            <a:r>
              <a:rPr lang="en-US"/>
              <a:t/>
            </a:r>
          </a:p>
          <a:p>
            <a:r>
              <a:rPr lang="en-US"/>
              <a:t>슬랙 번역 앱은 현재 V.1 로 현재 일본어를 지원하며, 실시간으로 일본어 -&gt; 한국어 및 한국어 -&gt; 일본어로 실시간 메세지 작성 시에 자동 번역하여 글로벌한 사용자 간에 의사소통을 원활하게 할 수 있습니다. </a:t>
            </a:r>
          </a:p>
          <a:p>
            <a:r>
              <a:rPr lang="en-US"/>
              <a:t/>
            </a:r>
          </a:p>
          <a:p>
            <a:r>
              <a:rPr lang="en-US"/>
              <a:t>이 앱은 사용자 친화적 인터페이스를 제공하며, 자동으로 번역 기능을 활용이 가능합니다.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주요 기능으로 보이시는 것처럼 두가지 기능이 대표 기능입니다.</a:t>
            </a:r>
          </a:p>
          <a:p>
            <a:r>
              <a:rPr lang="en-US"/>
              <a:t/>
            </a:r>
          </a:p>
          <a:p>
            <a:r>
              <a:rPr lang="en-US"/>
              <a:t>첫번째로, 자동 언어 감지가 가능합니다.</a:t>
            </a:r>
          </a:p>
          <a:p>
            <a:r>
              <a:rPr lang="en-US"/>
              <a:t/>
            </a:r>
          </a:p>
          <a:p>
            <a:r>
              <a:rPr lang="en-US"/>
              <a:t>메세지의 언어를 자동으로 감지하여 번역 언어를 선택 가능합니다.</a:t>
            </a:r>
          </a:p>
          <a:p>
            <a:r>
              <a:rPr lang="en-US"/>
              <a:t/>
            </a:r>
          </a:p>
          <a:p>
            <a:r>
              <a:rPr lang="en-US"/>
              <a:t>두번째로, 비즈니스 언어 예절 탑재를 하였습니다.</a:t>
            </a:r>
          </a:p>
          <a:p>
            <a:r>
              <a:rPr lang="en-US"/>
              <a:t/>
            </a:r>
          </a:p>
          <a:p>
            <a:r>
              <a:rPr lang="en-US"/>
              <a:t>메세지의 내용에 안녕~! 을 쳐서 메세지를 보내면 곤니치와로 경어체로 자동 변경해 줍니다.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11" Target="../media/aAGJ5_xRxmM.m4a" Type="http://schemas.microsoft.com/office/2007/relationships/media"/><Relationship Id="rId12" Target="../media/aAGJ5_xRxmM.m4a" Type="http://schemas.openxmlformats.org/officeDocument/2006/relationships/audio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s://www.canva.com/design/DAGJtWb3rZc/kmmfcCw8PL0ILLllV4GaHg/view?utm_content=DAGJtWb3rZc&amp;utm_campaign=designshare&amp;utm_medium=link&amp;utm_source=editor" TargetMode="External" Type="http://schemas.openxmlformats.org/officeDocument/2006/relationships/hyperlink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64.gif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gif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gif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7.jpe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J5_2YSlw.mp4" Type="http://schemas.openxmlformats.org/officeDocument/2006/relationships/video"/><Relationship Id="rId11" Target="../media/VAGJ5_2YSlw.mp4" Type="http://schemas.microsoft.com/office/2007/relationships/media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slide9.xml" Type="http://schemas.openxmlformats.org/officeDocument/2006/relationships/slid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4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GJ9JYrR2s.mp4" Type="http://schemas.openxmlformats.org/officeDocument/2006/relationships/video"/><Relationship Id="rId4" Target="../media/VAGJ9JYrR2s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5" tooltip="https://www.canva.com/design/DAGJtWb3rZc/kmmfcCw8PL0ILLllV4GaHg/view?utm_content=DAGJtWb3rZc&amp;utm_campaign=designshare&amp;utm_medium=link&amp;utm_source=editor"/>
          </p:cNvPr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71475" y="884208"/>
            <a:ext cx="11345051" cy="8518584"/>
            <a:chOff x="0" y="0"/>
            <a:chExt cx="845693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471475" y="4250559"/>
            <a:ext cx="11345051" cy="119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0"/>
              </a:lnSpc>
            </a:pPr>
            <a:r>
              <a:rPr lang="en-US" sz="8950" spc="196">
                <a:solidFill>
                  <a:srgbClr val="000000"/>
                </a:solidFill>
                <a:latin typeface="Tlab 월광포르테"/>
                <a:ea typeface="Tlab 월광포르테"/>
                <a:cs typeface="Tlab 월광포르테"/>
                <a:sym typeface="Tlab 월광포르테"/>
              </a:rPr>
              <a:t>ive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657145" y="6994361"/>
            <a:ext cx="6973710" cy="761998"/>
            <a:chOff x="0" y="0"/>
            <a:chExt cx="1836697" cy="2006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36697" cy="200691"/>
            </a:xfrm>
            <a:custGeom>
              <a:avLst/>
              <a:gdLst/>
              <a:ahLst/>
              <a:cxnLst/>
              <a:rect r="r" b="b" t="t" l="l"/>
              <a:pathLst>
                <a:path h="200691" w="1836697">
                  <a:moveTo>
                    <a:pt x="0" y="0"/>
                  </a:moveTo>
                  <a:lnTo>
                    <a:pt x="1836697" y="0"/>
                  </a:lnTo>
                  <a:lnTo>
                    <a:pt x="1836697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836697" cy="276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D0D0D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Slack transformation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029723" y="7231561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2" y="0"/>
                </a:lnTo>
                <a:lnTo>
                  <a:pt x="601132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441889" y="8766705"/>
            <a:ext cx="2878497" cy="35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loading.....</a:t>
            </a:r>
          </a:p>
        </p:txBody>
      </p: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>
                  <p14:trim st="0.0000" end="24.0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22"/>
                </p:tgtEl>
              </p:cBhvr>
            </p:cmd>
            <p:audio>
              <p:cMediaNode vol="100000" showWhenStopped="false">
                <p:cTn/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521481" y="551251"/>
            <a:ext cx="12766519" cy="1424342"/>
          </a:xfrm>
          <a:custGeom>
            <a:avLst/>
            <a:gdLst/>
            <a:ahLst/>
            <a:cxnLst/>
            <a:rect r="r" b="b" t="t" l="l"/>
            <a:pathLst>
              <a:path h="1424342" w="12766519">
                <a:moveTo>
                  <a:pt x="0" y="0"/>
                </a:moveTo>
                <a:lnTo>
                  <a:pt x="12766519" y="0"/>
                </a:lnTo>
                <a:lnTo>
                  <a:pt x="12766519" y="1424342"/>
                </a:lnTo>
                <a:lnTo>
                  <a:pt x="0" y="142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963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9099" y="3151479"/>
            <a:ext cx="3757734" cy="5808314"/>
            <a:chOff x="0" y="0"/>
            <a:chExt cx="989691" cy="15297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9691" cy="1529762"/>
            </a:xfrm>
            <a:custGeom>
              <a:avLst/>
              <a:gdLst/>
              <a:ahLst/>
              <a:cxnLst/>
              <a:rect r="r" b="b" t="t" l="l"/>
              <a:pathLst>
                <a:path h="1529762" w="989691">
                  <a:moveTo>
                    <a:pt x="0" y="0"/>
                  </a:moveTo>
                  <a:lnTo>
                    <a:pt x="989691" y="0"/>
                  </a:lnTo>
                  <a:lnTo>
                    <a:pt x="989691" y="1529762"/>
                  </a:lnTo>
                  <a:lnTo>
                    <a:pt x="0" y="1529762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89691" cy="1577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6914" y="815371"/>
            <a:ext cx="4845032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</a:pPr>
            <a:r>
              <a:rPr lang="en-US" sz="6999">
                <a:solidFill>
                  <a:srgbClr val="0D0D0D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[사용 방법]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521481" y="1975593"/>
            <a:ext cx="12766519" cy="8311407"/>
            <a:chOff x="0" y="0"/>
            <a:chExt cx="3362375" cy="21890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62375" cy="2189013"/>
            </a:xfrm>
            <a:custGeom>
              <a:avLst/>
              <a:gdLst/>
              <a:ahLst/>
              <a:cxnLst/>
              <a:rect r="r" b="b" t="t" l="l"/>
              <a:pathLst>
                <a:path h="2189013" w="3362375">
                  <a:moveTo>
                    <a:pt x="0" y="0"/>
                  </a:moveTo>
                  <a:lnTo>
                    <a:pt x="3362375" y="0"/>
                  </a:lnTo>
                  <a:lnTo>
                    <a:pt x="3362375" y="2189013"/>
                  </a:lnTo>
                  <a:lnTo>
                    <a:pt x="0" y="2189013"/>
                  </a:lnTo>
                  <a:close/>
                </a:path>
              </a:pathLst>
            </a:custGeom>
            <a:solidFill>
              <a:srgbClr val="F2F2F2"/>
            </a:solidFill>
            <a:ln w="28575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62375" cy="223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36531" y="2720088"/>
            <a:ext cx="5205798" cy="7304054"/>
            <a:chOff x="0" y="0"/>
            <a:chExt cx="6941064" cy="973873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992104"/>
              <a:ext cx="6941064" cy="8746634"/>
              <a:chOff x="0" y="0"/>
              <a:chExt cx="1827538" cy="23029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827538" cy="2302933"/>
              </a:xfrm>
              <a:custGeom>
                <a:avLst/>
                <a:gdLst/>
                <a:ahLst/>
                <a:cxnLst/>
                <a:rect r="r" b="b" t="t" l="l"/>
                <a:pathLst>
                  <a:path h="2302933" w="1827538">
                    <a:moveTo>
                      <a:pt x="0" y="0"/>
                    </a:moveTo>
                    <a:lnTo>
                      <a:pt x="1827538" y="0"/>
                    </a:lnTo>
                    <a:lnTo>
                      <a:pt x="1827538" y="2302933"/>
                    </a:lnTo>
                    <a:lnTo>
                      <a:pt x="0" y="230293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827538" cy="2341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3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41064" cy="9738738"/>
            </a:xfrm>
            <a:custGeom>
              <a:avLst/>
              <a:gdLst/>
              <a:ahLst/>
              <a:cxnLst/>
              <a:rect r="r" b="b" t="t" l="l"/>
              <a:pathLst>
                <a:path h="9738738" w="6941064">
                  <a:moveTo>
                    <a:pt x="0" y="0"/>
                  </a:moveTo>
                  <a:lnTo>
                    <a:pt x="6941064" y="0"/>
                  </a:lnTo>
                  <a:lnTo>
                    <a:pt x="6941064" y="9738738"/>
                  </a:lnTo>
                  <a:lnTo>
                    <a:pt x="0" y="9738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62848" y="4982146"/>
            <a:ext cx="4135606" cy="287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1"/>
              </a:lnSpc>
            </a:pP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Slack 번역 앱은 사용하기 매우 간편합니다. </a:t>
            </a:r>
          </a:p>
          <a:p>
            <a:pPr algn="l">
              <a:lnSpc>
                <a:spcPts val="3241"/>
              </a:lnSpc>
            </a:pP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메시지를 입력하면 자동으로 일본어로 번역됩니다.</a:t>
            </a:r>
          </a:p>
          <a:p>
            <a:pPr algn="ctr" marL="0" indent="0" lvl="0">
              <a:lnSpc>
                <a:spcPts val="3381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521481" y="2404459"/>
            <a:ext cx="12582046" cy="758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0"/>
              </a:lnSpc>
            </a:pPr>
          </a:p>
          <a:p>
            <a:pPr algn="l" marL="820430" indent="-410215" lvl="1">
              <a:lnSpc>
                <a:spcPts val="9500"/>
              </a:lnSpc>
              <a:buAutoNum type="arabicPeriod" startAt="1"/>
            </a:pPr>
            <a:r>
              <a:rPr lang="en-US" sz="3800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메시지 입력 : 채팅창에 메시지 입력</a:t>
            </a:r>
          </a:p>
          <a:p>
            <a:pPr algn="l" marL="820430" indent="-410215" lvl="1">
              <a:lnSpc>
                <a:spcPts val="9500"/>
              </a:lnSpc>
              <a:buAutoNum type="arabicPeriod" startAt="1"/>
            </a:pPr>
            <a:r>
              <a:rPr lang="en-US" sz="3800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자동 언어감지 : 입력된 메세지의 언어를 자동으로 감지</a:t>
            </a:r>
          </a:p>
          <a:p>
            <a:pPr algn="l" marL="820430" indent="-410215" lvl="1">
              <a:lnSpc>
                <a:spcPts val="9500"/>
              </a:lnSpc>
              <a:buAutoNum type="arabicPeriod" startAt="1"/>
            </a:pPr>
            <a:r>
              <a:rPr lang="en-US" sz="3800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번역된 메시지 확인 : 번역된 메세지를 확인하고 전송</a:t>
            </a:r>
            <a:r>
              <a:rPr lang="en-US" sz="3800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l">
              <a:lnSpc>
                <a:spcPts val="5320"/>
              </a:lnSpc>
            </a:pPr>
          </a:p>
          <a:p>
            <a:pPr algn="l">
              <a:lnSpc>
                <a:spcPts val="5320"/>
              </a:lnSpc>
            </a:pPr>
          </a:p>
          <a:p>
            <a:pPr algn="l">
              <a:lnSpc>
                <a:spcPts val="5320"/>
              </a:lnSpc>
            </a:pPr>
          </a:p>
          <a:p>
            <a:pPr algn="just">
              <a:lnSpc>
                <a:spcPts val="5320"/>
              </a:lnSpc>
              <a:spcBef>
                <a:spcPct val="0"/>
              </a:spcBef>
            </a:pPr>
          </a:p>
        </p:txBody>
      </p:sp>
      <p:sp>
        <p:nvSpPr>
          <p:cNvPr name="AutoShape 22" id="22"/>
          <p:cNvSpPr/>
          <p:nvPr/>
        </p:nvSpPr>
        <p:spPr>
          <a:xfrm>
            <a:off x="435593" y="4824984"/>
            <a:ext cx="3708671" cy="0"/>
          </a:xfrm>
          <a:prstGeom prst="line">
            <a:avLst/>
          </a:prstGeom>
          <a:ln cap="flat" w="9525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562848" y="4182046"/>
            <a:ext cx="413560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525">
                <a:solidFill>
                  <a:srgbClr val="0D0D0D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사용설명서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51251"/>
            <a:ext cx="5390168" cy="4841351"/>
          </a:xfrm>
          <a:custGeom>
            <a:avLst/>
            <a:gdLst/>
            <a:ahLst/>
            <a:cxnLst/>
            <a:rect r="r" b="b" t="t" l="l"/>
            <a:pathLst>
              <a:path h="4841351" w="5390168">
                <a:moveTo>
                  <a:pt x="0" y="0"/>
                </a:moveTo>
                <a:lnTo>
                  <a:pt x="5390168" y="0"/>
                </a:lnTo>
                <a:lnTo>
                  <a:pt x="5390168" y="4841350"/>
                </a:lnTo>
                <a:lnTo>
                  <a:pt x="0" y="484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856323" y="1028700"/>
            <a:ext cx="3786262" cy="3275116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1903223" y="551251"/>
            <a:ext cx="6384777" cy="3888910"/>
          </a:xfrm>
          <a:custGeom>
            <a:avLst/>
            <a:gdLst/>
            <a:ahLst/>
            <a:cxnLst/>
            <a:rect r="r" b="b" t="t" l="l"/>
            <a:pathLst>
              <a:path h="3888910" w="6384777">
                <a:moveTo>
                  <a:pt x="0" y="0"/>
                </a:moveTo>
                <a:lnTo>
                  <a:pt x="6384777" y="0"/>
                </a:lnTo>
                <a:lnTo>
                  <a:pt x="6384777" y="3888909"/>
                </a:lnTo>
                <a:lnTo>
                  <a:pt x="0" y="3888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697560" y="6890814"/>
            <a:ext cx="4679489" cy="245673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5661729" y="5999502"/>
            <a:ext cx="5969933" cy="4287498"/>
          </a:xfrm>
          <a:custGeom>
            <a:avLst/>
            <a:gdLst/>
            <a:ahLst/>
            <a:cxnLst/>
            <a:rect r="r" b="b" t="t" l="l"/>
            <a:pathLst>
              <a:path h="4287498" w="5969933">
                <a:moveTo>
                  <a:pt x="0" y="0"/>
                </a:moveTo>
                <a:lnTo>
                  <a:pt x="5969933" y="0"/>
                </a:lnTo>
                <a:lnTo>
                  <a:pt x="5969933" y="4287498"/>
                </a:lnTo>
                <a:lnTo>
                  <a:pt x="0" y="4287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50836" y="551251"/>
            <a:ext cx="6452387" cy="2792124"/>
          </a:xfrm>
          <a:custGeom>
            <a:avLst/>
            <a:gdLst/>
            <a:ahLst/>
            <a:cxnLst/>
            <a:rect r="r" b="b" t="t" l="l"/>
            <a:pathLst>
              <a:path h="2792124" w="6452387">
                <a:moveTo>
                  <a:pt x="0" y="0"/>
                </a:moveTo>
                <a:lnTo>
                  <a:pt x="6452387" y="0"/>
                </a:lnTo>
                <a:lnTo>
                  <a:pt x="6452387" y="2792123"/>
                </a:lnTo>
                <a:lnTo>
                  <a:pt x="0" y="2792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660625" y="1333087"/>
            <a:ext cx="4097218" cy="381041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498784" y="4055350"/>
            <a:ext cx="4478578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</a:pPr>
            <a:r>
              <a:rPr lang="en-US" sz="4200">
                <a:solidFill>
                  <a:srgbClr val="0D0D0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소통 효율 증대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88454" y="5089057"/>
            <a:ext cx="607858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언어 장벽 제거로 효율적인 의사소통 가능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2401" y="5923302"/>
            <a:ext cx="4560436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70"/>
              </a:lnSpc>
            </a:pPr>
            <a:r>
              <a:rPr lang="en-US" sz="4050">
                <a:solidFill>
                  <a:srgbClr val="0D0D0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시간 절약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21630" y="7028264"/>
            <a:ext cx="566172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번역 과정을 자동화하여 시간을 절약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61729" y="1680450"/>
            <a:ext cx="613203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00"/>
              </a:lnSpc>
            </a:pPr>
            <a:r>
              <a:rPr lang="en-US" sz="7000">
                <a:solidFill>
                  <a:srgbClr val="0D0D0D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[장점 및 특징]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56323" y="5052227"/>
            <a:ext cx="4478578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</a:pPr>
            <a:r>
              <a:rPr lang="en-US" sz="4200">
                <a:solidFill>
                  <a:srgbClr val="0D0D0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생산성 향상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4137" y="6193322"/>
            <a:ext cx="564410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원활한 협업 환경 조성으로 생산성 향상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97560" y="910068"/>
            <a:ext cx="2878497" cy="35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WWW.TITLE.COM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0866" y="6217239"/>
            <a:ext cx="7093134" cy="4849124"/>
            <a:chOff x="0" y="0"/>
            <a:chExt cx="9457512" cy="6465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19873" y="388318"/>
              <a:ext cx="8102908" cy="6077181"/>
            </a:xfrm>
            <a:custGeom>
              <a:avLst/>
              <a:gdLst/>
              <a:ahLst/>
              <a:cxnLst/>
              <a:rect r="r" b="b" t="t" l="l"/>
              <a:pathLst>
                <a:path h="6077181" w="8102908">
                  <a:moveTo>
                    <a:pt x="0" y="0"/>
                  </a:moveTo>
                  <a:lnTo>
                    <a:pt x="8102908" y="0"/>
                  </a:lnTo>
                  <a:lnTo>
                    <a:pt x="8102908" y="6077181"/>
                  </a:lnTo>
                  <a:lnTo>
                    <a:pt x="0" y="6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57512" cy="6465499"/>
            </a:xfrm>
            <a:custGeom>
              <a:avLst/>
              <a:gdLst/>
              <a:ahLst/>
              <a:cxnLst/>
              <a:rect r="r" b="b" t="t" l="l"/>
              <a:pathLst>
                <a:path h="6465499" w="9457512">
                  <a:moveTo>
                    <a:pt x="0" y="0"/>
                  </a:moveTo>
                  <a:lnTo>
                    <a:pt x="9457512" y="0"/>
                  </a:lnTo>
                  <a:lnTo>
                    <a:pt x="9457512" y="6465499"/>
                  </a:lnTo>
                  <a:lnTo>
                    <a:pt x="0" y="6465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868276" y="563449"/>
            <a:ext cx="11150307" cy="4663183"/>
            <a:chOff x="0" y="0"/>
            <a:chExt cx="14867076" cy="621757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887728"/>
              <a:ext cx="14867076" cy="4278461"/>
              <a:chOff x="0" y="0"/>
              <a:chExt cx="2936706" cy="84512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936706" cy="845128"/>
              </a:xfrm>
              <a:custGeom>
                <a:avLst/>
                <a:gdLst/>
                <a:ahLst/>
                <a:cxnLst/>
                <a:rect r="r" b="b" t="t" l="l"/>
                <a:pathLst>
                  <a:path h="845128" w="2936706">
                    <a:moveTo>
                      <a:pt x="0" y="0"/>
                    </a:moveTo>
                    <a:lnTo>
                      <a:pt x="2936706" y="0"/>
                    </a:lnTo>
                    <a:lnTo>
                      <a:pt x="2936706" y="845128"/>
                    </a:lnTo>
                    <a:lnTo>
                      <a:pt x="0" y="845128"/>
                    </a:lnTo>
                    <a:close/>
                  </a:path>
                </a:pathLst>
              </a:custGeom>
              <a:solidFill>
                <a:srgbClr val="E0D2E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936706" cy="902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76958" y="0"/>
              <a:ext cx="14490118" cy="6217578"/>
            </a:xfrm>
            <a:custGeom>
              <a:avLst/>
              <a:gdLst/>
              <a:ahLst/>
              <a:cxnLst/>
              <a:rect r="r" b="b" t="t" l="l"/>
              <a:pathLst>
                <a:path h="6217578" w="14490118">
                  <a:moveTo>
                    <a:pt x="0" y="0"/>
                  </a:moveTo>
                  <a:lnTo>
                    <a:pt x="14490118" y="0"/>
                  </a:lnTo>
                  <a:lnTo>
                    <a:pt x="14490118" y="6217578"/>
                  </a:lnTo>
                  <a:lnTo>
                    <a:pt x="0" y="6217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639804" y="2352115"/>
            <a:ext cx="750419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D0D0D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 활용 사례 ]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684138" y="1645668"/>
            <a:ext cx="7603862" cy="3290398"/>
            <a:chOff x="0" y="0"/>
            <a:chExt cx="10138483" cy="438719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193326"/>
              <a:ext cx="10138483" cy="3193872"/>
              <a:chOff x="0" y="0"/>
              <a:chExt cx="2203508" cy="69415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203508" cy="694159"/>
              </a:xfrm>
              <a:custGeom>
                <a:avLst/>
                <a:gdLst/>
                <a:ahLst/>
                <a:cxnLst/>
                <a:rect r="r" b="b" t="t" l="l"/>
                <a:pathLst>
                  <a:path h="694159" w="2203508">
                    <a:moveTo>
                      <a:pt x="0" y="0"/>
                    </a:moveTo>
                    <a:lnTo>
                      <a:pt x="2203508" y="0"/>
                    </a:lnTo>
                    <a:lnTo>
                      <a:pt x="2203508" y="694159"/>
                    </a:lnTo>
                    <a:lnTo>
                      <a:pt x="0" y="694159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2203508" cy="7417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08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8483" cy="4387198"/>
            </a:xfrm>
            <a:custGeom>
              <a:avLst/>
              <a:gdLst/>
              <a:ahLst/>
              <a:cxnLst/>
              <a:rect r="r" b="b" t="t" l="l"/>
              <a:pathLst>
                <a:path h="4387198" w="10138483">
                  <a:moveTo>
                    <a:pt x="0" y="0"/>
                  </a:moveTo>
                  <a:lnTo>
                    <a:pt x="10138483" y="0"/>
                  </a:lnTo>
                  <a:lnTo>
                    <a:pt x="10138483" y="4387198"/>
                  </a:lnTo>
                  <a:lnTo>
                    <a:pt x="0" y="438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684138" y="4321135"/>
            <a:ext cx="7603862" cy="3290398"/>
            <a:chOff x="0" y="0"/>
            <a:chExt cx="10138483" cy="438719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1193326"/>
              <a:ext cx="10138483" cy="3193872"/>
              <a:chOff x="0" y="0"/>
              <a:chExt cx="2203508" cy="69415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203508" cy="694159"/>
              </a:xfrm>
              <a:custGeom>
                <a:avLst/>
                <a:gdLst/>
                <a:ahLst/>
                <a:cxnLst/>
                <a:rect r="r" b="b" t="t" l="l"/>
                <a:pathLst>
                  <a:path h="694159" w="2203508">
                    <a:moveTo>
                      <a:pt x="0" y="0"/>
                    </a:moveTo>
                    <a:lnTo>
                      <a:pt x="2203508" y="0"/>
                    </a:lnTo>
                    <a:lnTo>
                      <a:pt x="2203508" y="694159"/>
                    </a:lnTo>
                    <a:lnTo>
                      <a:pt x="0" y="694159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2203508" cy="7417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08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38483" cy="4387198"/>
            </a:xfrm>
            <a:custGeom>
              <a:avLst/>
              <a:gdLst/>
              <a:ahLst/>
              <a:cxnLst/>
              <a:rect r="r" b="b" t="t" l="l"/>
              <a:pathLst>
                <a:path h="4387198" w="10138483">
                  <a:moveTo>
                    <a:pt x="0" y="0"/>
                  </a:moveTo>
                  <a:lnTo>
                    <a:pt x="10138483" y="0"/>
                  </a:lnTo>
                  <a:lnTo>
                    <a:pt x="10138483" y="4387198"/>
                  </a:lnTo>
                  <a:lnTo>
                    <a:pt x="0" y="438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684138" y="6996602"/>
            <a:ext cx="7603862" cy="3290398"/>
            <a:chOff x="0" y="0"/>
            <a:chExt cx="10138483" cy="438719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1193326"/>
              <a:ext cx="10138483" cy="3193872"/>
              <a:chOff x="0" y="0"/>
              <a:chExt cx="2203508" cy="69415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203508" cy="694159"/>
              </a:xfrm>
              <a:custGeom>
                <a:avLst/>
                <a:gdLst/>
                <a:ahLst/>
                <a:cxnLst/>
                <a:rect r="r" b="b" t="t" l="l"/>
                <a:pathLst>
                  <a:path h="694159" w="2203508">
                    <a:moveTo>
                      <a:pt x="0" y="0"/>
                    </a:moveTo>
                    <a:lnTo>
                      <a:pt x="2203508" y="0"/>
                    </a:lnTo>
                    <a:lnTo>
                      <a:pt x="2203508" y="694159"/>
                    </a:lnTo>
                    <a:lnTo>
                      <a:pt x="0" y="694159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2203508" cy="7417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08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38483" cy="4387198"/>
            </a:xfrm>
            <a:custGeom>
              <a:avLst/>
              <a:gdLst/>
              <a:ahLst/>
              <a:cxnLst/>
              <a:rect r="r" b="b" t="t" l="l"/>
              <a:pathLst>
                <a:path h="4387198" w="10138483">
                  <a:moveTo>
                    <a:pt x="0" y="0"/>
                  </a:moveTo>
                  <a:lnTo>
                    <a:pt x="10138483" y="0"/>
                  </a:lnTo>
                  <a:lnTo>
                    <a:pt x="10138483" y="4387198"/>
                  </a:lnTo>
                  <a:lnTo>
                    <a:pt x="0" y="438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472080" y="3012103"/>
            <a:ext cx="60279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D0D0D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글로벌 팀워크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72080" y="8363036"/>
            <a:ext cx="60279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D0D0D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다국어 고객 지원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72468" y="2127421"/>
            <a:ext cx="4605842" cy="35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WWW.GLOBALTEAMWORK.COM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72468" y="4783837"/>
            <a:ext cx="4605842" cy="35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WWW.overseasbuyers.COM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72080" y="5726384"/>
            <a:ext cx="60279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D0D0D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해외 바이어와 소통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83148" y="7493589"/>
            <a:ext cx="4605842" cy="35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WWW.JapcusTSUP.COM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003151" y="3714879"/>
            <a:ext cx="49658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국제적인 팀과의 효과적인 소통 가능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03151" y="6409753"/>
            <a:ext cx="49658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언어 장벽 없이 원활한 비즈니스 협력 가능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003151" y="9044391"/>
            <a:ext cx="509943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D0D0D"/>
                </a:solidFill>
                <a:latin typeface="각진펜"/>
                <a:ea typeface="각진펜"/>
                <a:cs typeface="각진펜"/>
                <a:sym typeface="각진펜"/>
              </a:rPr>
              <a:t>다양한 언어를 사용하는 고객에게 효율적인 서비스 제공 가능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53103" y="800100"/>
            <a:ext cx="11981793" cy="8686800"/>
            <a:chOff x="0" y="0"/>
            <a:chExt cx="15975724" cy="115824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04800"/>
              <a:ext cx="15975724" cy="9927104"/>
              <a:chOff x="0" y="0"/>
              <a:chExt cx="3155699" cy="196090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55699" cy="1960910"/>
              </a:xfrm>
              <a:custGeom>
                <a:avLst/>
                <a:gdLst/>
                <a:ahLst/>
                <a:cxnLst/>
                <a:rect r="r" b="b" t="t" l="l"/>
                <a:pathLst>
                  <a:path h="1960910" w="3155699">
                    <a:moveTo>
                      <a:pt x="0" y="0"/>
                    </a:moveTo>
                    <a:lnTo>
                      <a:pt x="3155699" y="0"/>
                    </a:lnTo>
                    <a:lnTo>
                      <a:pt x="3155699" y="1960910"/>
                    </a:lnTo>
                    <a:lnTo>
                      <a:pt x="0" y="19609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155699" cy="199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75724" cy="11582400"/>
            </a:xfrm>
            <a:custGeom>
              <a:avLst/>
              <a:gdLst/>
              <a:ahLst/>
              <a:cxnLst/>
              <a:rect r="r" b="b" t="t" l="l"/>
              <a:pathLst>
                <a:path h="11582400" w="15975724">
                  <a:moveTo>
                    <a:pt x="0" y="0"/>
                  </a:moveTo>
                  <a:lnTo>
                    <a:pt x="15975724" y="0"/>
                  </a:lnTo>
                  <a:lnTo>
                    <a:pt x="15975724" y="11582400"/>
                  </a:lnTo>
                  <a:lnTo>
                    <a:pt x="0" y="1158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467677" y="2397356"/>
            <a:ext cx="9352647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7000">
                <a:solidFill>
                  <a:srgbClr val="7370B5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[향후 계획]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8743" y="4376673"/>
            <a:ext cx="8530515" cy="23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0"/>
              </a:lnSpc>
            </a:pPr>
            <a:r>
              <a:rPr lang="en-US" sz="5371">
                <a:solidFill>
                  <a:srgbClr val="F59098"/>
                </a:solidFill>
                <a:latin typeface="210 8비트"/>
                <a:ea typeface="210 8비트"/>
                <a:cs typeface="210 8비트"/>
                <a:sym typeface="210 8비트"/>
              </a:rPr>
              <a:t>음성 인식 번역</a:t>
            </a:r>
          </a:p>
          <a:p>
            <a:pPr algn="ctr">
              <a:lnSpc>
                <a:spcPts val="6070"/>
              </a:lnSpc>
            </a:pPr>
          </a:p>
          <a:p>
            <a:pPr algn="ctr">
              <a:lnSpc>
                <a:spcPts val="6070"/>
              </a:lnSpc>
            </a:pPr>
            <a:r>
              <a:rPr lang="en-US" sz="5371">
                <a:solidFill>
                  <a:srgbClr val="F59098"/>
                </a:solidFill>
                <a:latin typeface="210 8비트"/>
                <a:ea typeface="210 8비트"/>
                <a:cs typeface="210 8비트"/>
                <a:sym typeface="210 8비트"/>
              </a:rPr>
              <a:t>이미지 번역 기능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16333" y="922159"/>
            <a:ext cx="10455334" cy="8442682"/>
            <a:chOff x="0" y="0"/>
            <a:chExt cx="13940445" cy="112569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18334" y="388126"/>
              <a:ext cx="13303776" cy="8598578"/>
              <a:chOff x="0" y="0"/>
              <a:chExt cx="2627906" cy="16984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27906" cy="1698485"/>
              </a:xfrm>
              <a:custGeom>
                <a:avLst/>
                <a:gdLst/>
                <a:ahLst/>
                <a:cxnLst/>
                <a:rect r="r" b="b" t="t" l="l"/>
                <a:pathLst>
                  <a:path h="1698485" w="2627906">
                    <a:moveTo>
                      <a:pt x="0" y="0"/>
                    </a:moveTo>
                    <a:lnTo>
                      <a:pt x="2627906" y="0"/>
                    </a:lnTo>
                    <a:lnTo>
                      <a:pt x="2627906" y="1698485"/>
                    </a:lnTo>
                    <a:lnTo>
                      <a:pt x="0" y="16984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627906" cy="17365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40445" cy="11256909"/>
            </a:xfrm>
            <a:custGeom>
              <a:avLst/>
              <a:gdLst/>
              <a:ahLst/>
              <a:cxnLst/>
              <a:rect r="r" b="b" t="t" l="l"/>
              <a:pathLst>
                <a:path h="11256909" w="13940445">
                  <a:moveTo>
                    <a:pt x="0" y="0"/>
                  </a:moveTo>
                  <a:lnTo>
                    <a:pt x="13940445" y="0"/>
                  </a:lnTo>
                  <a:lnTo>
                    <a:pt x="13940445" y="11256909"/>
                  </a:lnTo>
                  <a:lnTo>
                    <a:pt x="0" y="1125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116267">
            <a:off x="412335" y="3938822"/>
            <a:ext cx="3516122" cy="3160828"/>
            <a:chOff x="0" y="0"/>
            <a:chExt cx="926057" cy="8324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6057" cy="832482"/>
            </a:xfrm>
            <a:custGeom>
              <a:avLst/>
              <a:gdLst/>
              <a:ahLst/>
              <a:cxnLst/>
              <a:rect r="r" b="b" t="t" l="l"/>
              <a:pathLst>
                <a:path h="832482" w="926057">
                  <a:moveTo>
                    <a:pt x="0" y="0"/>
                  </a:moveTo>
                  <a:lnTo>
                    <a:pt x="926057" y="0"/>
                  </a:lnTo>
                  <a:lnTo>
                    <a:pt x="926057" y="832482"/>
                  </a:lnTo>
                  <a:lnTo>
                    <a:pt x="0" y="832482"/>
                  </a:lnTo>
                  <a:close/>
                </a:path>
              </a:pathLst>
            </a:custGeom>
            <a:solidFill>
              <a:srgbClr val="F9E9EE"/>
            </a:solidFill>
            <a:ln w="38100" cap="sq">
              <a:solidFill>
                <a:srgbClr val="F4919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26057" cy="870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-1111795">
            <a:off x="454564" y="4922775"/>
            <a:ext cx="3363992" cy="116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3018">
                <a:solidFill>
                  <a:srgbClr val="F49194"/>
                </a:solidFill>
                <a:latin typeface="210 8비트"/>
                <a:ea typeface="210 8비트"/>
                <a:cs typeface="210 8비트"/>
                <a:sym typeface="210 8비트"/>
              </a:rPr>
              <a:t>질문이나 궁금한 점이 있으시면 언제든지 질문해주세요. </a:t>
            </a:r>
          </a:p>
        </p:txBody>
      </p:sp>
      <p:grpSp>
        <p:nvGrpSpPr>
          <p:cNvPr name="Group 11" id="11"/>
          <p:cNvGrpSpPr/>
          <p:nvPr/>
        </p:nvGrpSpPr>
        <p:grpSpPr>
          <a:xfrm rot="325766">
            <a:off x="13553044" y="250045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E9EE"/>
            </a:solidFill>
            <a:ln w="38100" cap="sq">
              <a:solidFill>
                <a:srgbClr val="F4919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9758">
            <a:off x="14597689" y="7512338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E9EE"/>
            </a:solidFill>
            <a:ln w="38100" cap="sq">
              <a:solidFill>
                <a:srgbClr val="F4919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294042">
            <a:off x="13832911" y="3465187"/>
            <a:ext cx="2522382" cy="121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1"/>
              </a:lnSpc>
              <a:spcBef>
                <a:spcPct val="0"/>
              </a:spcBef>
            </a:pPr>
            <a:r>
              <a:rPr lang="en-US" sz="3161">
                <a:solidFill>
                  <a:srgbClr val="F49194"/>
                </a:solidFill>
                <a:latin typeface="210 8비트"/>
                <a:ea typeface="210 8비트"/>
                <a:cs typeface="210 8비트"/>
                <a:sym typeface="210 8비트"/>
              </a:rPr>
              <a:t>최선을 다해 답변드리겠습니다.</a:t>
            </a:r>
          </a:p>
        </p:txBody>
      </p:sp>
      <p:sp>
        <p:nvSpPr>
          <p:cNvPr name="TextBox 18" id="18"/>
          <p:cNvSpPr txBox="true"/>
          <p:nvPr/>
        </p:nvSpPr>
        <p:spPr>
          <a:xfrm rot="483559">
            <a:off x="15009683" y="8413627"/>
            <a:ext cx="2377675" cy="46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5"/>
              </a:lnSpc>
              <a:spcBef>
                <a:spcPct val="0"/>
              </a:spcBef>
            </a:pPr>
            <a:r>
              <a:rPr lang="en-US" sz="3415">
                <a:solidFill>
                  <a:srgbClr val="F49194"/>
                </a:solidFill>
                <a:latin typeface="210 8비트"/>
                <a:ea typeface="210 8비트"/>
                <a:cs typeface="210 8비트"/>
                <a:sym typeface="210 8비트"/>
              </a:rPr>
              <a:t>bye:)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66119" y="2564681"/>
            <a:ext cx="7355763" cy="179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68"/>
              </a:lnSpc>
              <a:spcBef>
                <a:spcPct val="0"/>
              </a:spcBef>
            </a:pPr>
            <a:r>
              <a:rPr lang="en-US" sz="13468">
                <a:solidFill>
                  <a:srgbClr val="F49194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질의응답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70449" y="5917334"/>
            <a:ext cx="5147103" cy="4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5"/>
              </a:lnSpc>
            </a:pPr>
            <a:r>
              <a:rPr lang="en-US" sz="3335">
                <a:solidFill>
                  <a:srgbClr val="7370B5"/>
                </a:solidFill>
                <a:latin typeface="210 8비트"/>
                <a:ea typeface="210 8비트"/>
                <a:cs typeface="210 8비트"/>
                <a:sym typeface="210 8비트"/>
              </a:rPr>
              <a:t>Thank you!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19925" y="2324488"/>
            <a:ext cx="5321683" cy="5322748"/>
            <a:chOff x="0" y="0"/>
            <a:chExt cx="634873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5"/>
              <a:stretch>
                <a:fillRect l="0" t="0" r="0" b="-878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393327" y="2324488"/>
            <a:ext cx="5321683" cy="5322748"/>
            <a:chOff x="0" y="0"/>
            <a:chExt cx="63487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6"/>
              <a:stretch>
                <a:fillRect l="0" t="0" r="0" b="-878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095223" y="2324488"/>
            <a:ext cx="5321683" cy="5322748"/>
            <a:chOff x="0" y="0"/>
            <a:chExt cx="634873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7"/>
              <a:stretch>
                <a:fillRect l="0" t="0" r="0" b="-8781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378003" y="9258300"/>
            <a:ext cx="1261745" cy="1321828"/>
          </a:xfrm>
          <a:custGeom>
            <a:avLst/>
            <a:gdLst/>
            <a:ahLst/>
            <a:cxnLst/>
            <a:rect r="r" b="b" t="t" l="l"/>
            <a:pathLst>
              <a:path h="1321828" w="1261745">
                <a:moveTo>
                  <a:pt x="0" y="0"/>
                </a:moveTo>
                <a:lnTo>
                  <a:pt x="1261745" y="0"/>
                </a:lnTo>
                <a:lnTo>
                  <a:pt x="1261745" y="1321828"/>
                </a:lnTo>
                <a:lnTo>
                  <a:pt x="0" y="1321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37766">
            <a:off x="-267032" y="814689"/>
            <a:ext cx="1059664" cy="826538"/>
          </a:xfrm>
          <a:custGeom>
            <a:avLst/>
            <a:gdLst/>
            <a:ahLst/>
            <a:cxnLst/>
            <a:rect r="r" b="b" t="t" l="l"/>
            <a:pathLst>
              <a:path h="826538" w="1059664">
                <a:moveTo>
                  <a:pt x="0" y="0"/>
                </a:moveTo>
                <a:lnTo>
                  <a:pt x="1059664" y="0"/>
                </a:lnTo>
                <a:lnTo>
                  <a:pt x="1059664" y="826537"/>
                </a:lnTo>
                <a:lnTo>
                  <a:pt x="0" y="8265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143555" y="1143000"/>
            <a:ext cx="8002491" cy="89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22"/>
              </a:lnSpc>
            </a:pPr>
            <a:r>
              <a:rPr lang="en-US" sz="6622" spc="145">
                <a:solidFill>
                  <a:srgbClr val="000000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 팀원 소개 ]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5330" y="8200488"/>
            <a:ext cx="6353210" cy="43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5"/>
              </a:lnSpc>
            </a:pPr>
            <a:r>
              <a:rPr lang="en-US" sz="3285" spc="72">
                <a:solidFill>
                  <a:srgbClr val="FFF3CA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이지현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09729" y="8200488"/>
            <a:ext cx="5668542" cy="43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5"/>
              </a:lnSpc>
            </a:pPr>
            <a:r>
              <a:rPr lang="en-US" sz="3285" spc="72">
                <a:solidFill>
                  <a:srgbClr val="FFF3CA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이수경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21794" y="8200488"/>
            <a:ext cx="5668542" cy="43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5"/>
              </a:lnSpc>
            </a:pPr>
            <a:r>
              <a:rPr lang="en-US" sz="3285" spc="72">
                <a:solidFill>
                  <a:srgbClr val="FFF3CA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최지수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309729" y="9131663"/>
            <a:ext cx="6027157" cy="542444"/>
          </a:xfrm>
          <a:custGeom>
            <a:avLst/>
            <a:gdLst/>
            <a:ahLst/>
            <a:cxnLst/>
            <a:rect r="r" b="b" t="t" l="l"/>
            <a:pathLst>
              <a:path h="542444" w="6027157">
                <a:moveTo>
                  <a:pt x="0" y="0"/>
                </a:moveTo>
                <a:lnTo>
                  <a:pt x="6027157" y="0"/>
                </a:lnTo>
                <a:lnTo>
                  <a:pt x="6027157" y="542444"/>
                </a:lnTo>
                <a:lnTo>
                  <a:pt x="0" y="5424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3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62811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69" y="1871106"/>
            <a:ext cx="9048538" cy="7092691"/>
          </a:xfrm>
          <a:custGeom>
            <a:avLst/>
            <a:gdLst/>
            <a:ahLst/>
            <a:cxnLst/>
            <a:rect r="r" b="b" t="t" l="l"/>
            <a:pathLst>
              <a:path h="7092691" w="9048538">
                <a:moveTo>
                  <a:pt x="0" y="0"/>
                </a:moveTo>
                <a:lnTo>
                  <a:pt x="9048538" y="0"/>
                </a:lnTo>
                <a:lnTo>
                  <a:pt x="9048538" y="7092691"/>
                </a:lnTo>
                <a:lnTo>
                  <a:pt x="0" y="7092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3" r="0" b="-2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39416">
            <a:off x="9044643" y="8086598"/>
            <a:ext cx="1360329" cy="1229243"/>
          </a:xfrm>
          <a:custGeom>
            <a:avLst/>
            <a:gdLst/>
            <a:ahLst/>
            <a:cxnLst/>
            <a:rect r="r" b="b" t="t" l="l"/>
            <a:pathLst>
              <a:path h="1229243" w="1360329">
                <a:moveTo>
                  <a:pt x="0" y="0"/>
                </a:moveTo>
                <a:lnTo>
                  <a:pt x="1360329" y="0"/>
                </a:lnTo>
                <a:lnTo>
                  <a:pt x="1360329" y="1229243"/>
                </a:lnTo>
                <a:lnTo>
                  <a:pt x="0" y="1229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5876" y="2082788"/>
            <a:ext cx="7787525" cy="154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2"/>
              </a:lnSpc>
            </a:pPr>
            <a:r>
              <a:rPr lang="en-US" sz="5922" spc="130">
                <a:solidFill>
                  <a:srgbClr val="000000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 Slack transformation ]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92785" y="3730157"/>
            <a:ext cx="8002124" cy="492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</a:p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일본 고객과의 원활한 소통 강화</a:t>
            </a:r>
          </a:p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실시간 기술지원 효율성 증대</a:t>
            </a:r>
          </a:p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언어 장벽 해소를 통한 고객 만족도 향상</a:t>
            </a:r>
          </a:p>
          <a:p>
            <a:pPr algn="l">
              <a:lnSpc>
                <a:spcPts val="80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32502" y="2724908"/>
            <a:ext cx="5332730" cy="35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766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https://app.slack.com/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6736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3106" y="742173"/>
            <a:ext cx="8800894" cy="8802654"/>
            <a:chOff x="0" y="0"/>
            <a:chExt cx="634873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42308" y="2070943"/>
            <a:ext cx="8002491" cy="89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22"/>
              </a:lnSpc>
            </a:pPr>
            <a:r>
              <a:rPr lang="en-US" sz="6622" spc="145">
                <a:solidFill>
                  <a:srgbClr val="000000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 Slack앱 개요 ]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3715" y="3875721"/>
            <a:ext cx="7391665" cy="514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4"/>
              </a:lnSpc>
            </a:pPr>
            <a:r>
              <a:rPr lang="en-US" sz="323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Slack 번역 앱은 현재 일본어를 지원하며, 실시간으로 메시지를 번역하여 글로벌한 사용자 간의 의사소통을 원활하게 합니다. </a:t>
            </a:r>
          </a:p>
          <a:p>
            <a:pPr algn="l">
              <a:lnSpc>
                <a:spcPts val="5114"/>
              </a:lnSpc>
            </a:pPr>
            <a:r>
              <a:rPr lang="en-US" sz="323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 앱은 사용자 친화적인 인터페이스를 제공하며, 자동으로 번역 기능을 활용할 수 있습니다.</a:t>
            </a:r>
          </a:p>
          <a:p>
            <a:pPr algn="ctr">
              <a:lnSpc>
                <a:spcPts val="5114"/>
              </a:lnSpc>
            </a:pP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445427" y="1235782"/>
            <a:ext cx="7813873" cy="7815436"/>
            <a:chOff x="0" y="0"/>
            <a:chExt cx="634873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596977" y="2059288"/>
            <a:ext cx="3363990" cy="3364663"/>
            <a:chOff x="0" y="0"/>
            <a:chExt cx="634873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1876014" y="5628814"/>
            <a:ext cx="2952699" cy="2953290"/>
            <a:chOff x="0" y="0"/>
            <a:chExt cx="63487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1580430" y="5423951"/>
            <a:ext cx="2952699" cy="2953290"/>
            <a:chOff x="0" y="0"/>
            <a:chExt cx="634873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1334801" y="5250270"/>
            <a:ext cx="2952699" cy="2953290"/>
            <a:chOff x="0" y="0"/>
            <a:chExt cx="6348730" cy="6350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3503892" y="2604608"/>
            <a:ext cx="3251314" cy="3251964"/>
            <a:chOff x="0" y="0"/>
            <a:chExt cx="6348730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9683774" y="2762863"/>
            <a:ext cx="3127376" cy="24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00" u="sng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실시간 번역</a:t>
            </a:r>
          </a:p>
          <a:p>
            <a:pPr algn="ctr">
              <a:lnSpc>
                <a:spcPts val="2844"/>
              </a:lnSpc>
            </a:pPr>
          </a:p>
          <a:p>
            <a:pPr algn="ctr">
              <a:lnSpc>
                <a:spcPts val="2844"/>
              </a:lnSpc>
            </a:pPr>
            <a:r>
              <a:rPr lang="en-US" sz="1800" u="sng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메시지 입력과 동시에 자동으로 번역되어 빠른 소통 가능</a:t>
            </a:r>
          </a:p>
          <a:p>
            <a:pPr algn="ctr">
              <a:lnSpc>
                <a:spcPts val="2844"/>
              </a:lnSpc>
            </a:pPr>
          </a:p>
          <a:p>
            <a:pPr algn="ctr">
              <a:lnSpc>
                <a:spcPts val="2844"/>
              </a:lnSpc>
            </a:pPr>
          </a:p>
          <a:p>
            <a:pPr algn="ctr">
              <a:lnSpc>
                <a:spcPts val="2844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3617498" y="3232195"/>
            <a:ext cx="2943381" cy="250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799" u="sng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일본어 지원</a:t>
            </a:r>
          </a:p>
          <a:p>
            <a:pPr algn="ctr">
              <a:lnSpc>
                <a:spcPts val="2843"/>
              </a:lnSpc>
            </a:pPr>
          </a:p>
          <a:p>
            <a:pPr algn="ctr">
              <a:lnSpc>
                <a:spcPts val="2843"/>
              </a:lnSpc>
            </a:pPr>
          </a:p>
          <a:p>
            <a:pPr algn="ctr">
              <a:lnSpc>
                <a:spcPts val="2843"/>
              </a:lnSpc>
            </a:pPr>
            <a:r>
              <a:rPr lang="en-US" sz="17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일본어 지원으로 외국계 기업과 소통이 원활하게 가능</a:t>
            </a:r>
          </a:p>
          <a:p>
            <a:pPr algn="ctr">
              <a:lnSpc>
                <a:spcPts val="1764"/>
              </a:lnSpc>
            </a:pPr>
          </a:p>
          <a:p>
            <a:pPr algn="ctr">
              <a:lnSpc>
                <a:spcPts val="1401"/>
              </a:lnSpc>
            </a:pPr>
          </a:p>
          <a:p>
            <a:pPr algn="ctr">
              <a:lnSpc>
                <a:spcPts val="1401"/>
              </a:lnSpc>
            </a:pPr>
          </a:p>
          <a:p>
            <a:pPr algn="ctr">
              <a:lnSpc>
                <a:spcPts val="1401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1580430" y="5789897"/>
            <a:ext cx="2458190" cy="291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799" u="sng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사용 편의성</a:t>
            </a:r>
          </a:p>
          <a:p>
            <a:pPr algn="ctr">
              <a:lnSpc>
                <a:spcPts val="2843"/>
              </a:lnSpc>
            </a:pPr>
          </a:p>
          <a:p>
            <a:pPr algn="ctr">
              <a:lnSpc>
                <a:spcPts val="2843"/>
              </a:lnSpc>
            </a:pPr>
          </a:p>
          <a:p>
            <a:pPr algn="ctr">
              <a:lnSpc>
                <a:spcPts val="2843"/>
              </a:lnSpc>
            </a:pPr>
            <a:r>
              <a:rPr lang="en-US" sz="17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직관적인 인터페이스로 누구나 쉽게 번역 기능 활용 가능</a:t>
            </a:r>
          </a:p>
          <a:p>
            <a:pPr algn="ctr">
              <a:lnSpc>
                <a:spcPts val="2033"/>
              </a:lnSpc>
            </a:pPr>
          </a:p>
          <a:p>
            <a:pPr algn="ctr">
              <a:lnSpc>
                <a:spcPts val="1261"/>
              </a:lnSpc>
            </a:pPr>
          </a:p>
          <a:p>
            <a:pPr algn="ctr">
              <a:lnSpc>
                <a:spcPts val="1002"/>
              </a:lnSpc>
            </a:pPr>
          </a:p>
          <a:p>
            <a:pPr algn="ctr">
              <a:lnSpc>
                <a:spcPts val="1002"/>
              </a:lnSpc>
            </a:pPr>
          </a:p>
          <a:p>
            <a:pPr algn="ctr">
              <a:lnSpc>
                <a:spcPts val="1002"/>
              </a:lnSpc>
            </a:pP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6155535" y="2695461"/>
            <a:ext cx="810688" cy="1046158"/>
          </a:xfrm>
          <a:custGeom>
            <a:avLst/>
            <a:gdLst/>
            <a:ahLst/>
            <a:cxnLst/>
            <a:rect r="r" b="b" t="t" l="l"/>
            <a:pathLst>
              <a:path h="1046158" w="810688">
                <a:moveTo>
                  <a:pt x="0" y="0"/>
                </a:moveTo>
                <a:lnTo>
                  <a:pt x="810688" y="0"/>
                </a:lnTo>
                <a:lnTo>
                  <a:pt x="810688" y="1046158"/>
                </a:lnTo>
                <a:lnTo>
                  <a:pt x="0" y="1046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3874487" y="5423951"/>
            <a:ext cx="2510123" cy="1218551"/>
          </a:xfrm>
          <a:custGeom>
            <a:avLst/>
            <a:gdLst/>
            <a:ahLst/>
            <a:cxnLst/>
            <a:rect r="r" b="b" t="t" l="l"/>
            <a:pathLst>
              <a:path h="1218551" w="2510123">
                <a:moveTo>
                  <a:pt x="0" y="0"/>
                </a:moveTo>
                <a:lnTo>
                  <a:pt x="2510123" y="0"/>
                </a:lnTo>
                <a:lnTo>
                  <a:pt x="2510123" y="1218550"/>
                </a:lnTo>
                <a:lnTo>
                  <a:pt x="0" y="12185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15307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1974" y="-895922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28543" y="3345139"/>
            <a:ext cx="10915398" cy="7462163"/>
            <a:chOff x="0" y="0"/>
            <a:chExt cx="14553864" cy="9949551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r="r" b="b" t="t" l="l"/>
              <a:pathLst>
                <a:path h="12112288" w="73604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921" t="0" r="-492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1590" y="2347696"/>
            <a:ext cx="3458976" cy="2572221"/>
          </a:xfrm>
          <a:custGeom>
            <a:avLst/>
            <a:gdLst/>
            <a:ahLst/>
            <a:cxnLst/>
            <a:rect r="r" b="b" t="t" l="l"/>
            <a:pathLst>
              <a:path h="2572221" w="3458976">
                <a:moveTo>
                  <a:pt x="0" y="0"/>
                </a:moveTo>
                <a:lnTo>
                  <a:pt x="3458976" y="0"/>
                </a:lnTo>
                <a:lnTo>
                  <a:pt x="3458976" y="2572221"/>
                </a:lnTo>
                <a:lnTo>
                  <a:pt x="0" y="25722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31394" y="751391"/>
            <a:ext cx="12425212" cy="9329638"/>
            <a:chOff x="0" y="0"/>
            <a:chExt cx="84569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340729" y="1958794"/>
            <a:ext cx="8002491" cy="89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22"/>
              </a:lnSpc>
            </a:pPr>
            <a:r>
              <a:rPr lang="en-US" sz="6622" spc="145">
                <a:solidFill>
                  <a:srgbClr val="000000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 주요기능 ]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584910" y="2909003"/>
            <a:ext cx="5228515" cy="5929244"/>
            <a:chOff x="0" y="0"/>
            <a:chExt cx="6971354" cy="79056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71354" cy="7905659"/>
            </a:xfrm>
            <a:custGeom>
              <a:avLst/>
              <a:gdLst/>
              <a:ahLst/>
              <a:cxnLst/>
              <a:rect r="r" b="b" t="t" l="l"/>
              <a:pathLst>
                <a:path h="7905659" w="6971354">
                  <a:moveTo>
                    <a:pt x="0" y="0"/>
                  </a:moveTo>
                  <a:lnTo>
                    <a:pt x="6971354" y="0"/>
                  </a:lnTo>
                  <a:lnTo>
                    <a:pt x="6971354" y="7905659"/>
                  </a:lnTo>
                  <a:lnTo>
                    <a:pt x="0" y="7905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133304" y="1068586"/>
              <a:ext cx="6714485" cy="6173049"/>
              <a:chOff x="0" y="0"/>
              <a:chExt cx="1487978" cy="136799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87978" cy="1367992"/>
              </a:xfrm>
              <a:custGeom>
                <a:avLst/>
                <a:gdLst/>
                <a:ahLst/>
                <a:cxnLst/>
                <a:rect r="r" b="b" t="t" l="l"/>
                <a:pathLst>
                  <a:path h="1367992" w="1487978">
                    <a:moveTo>
                      <a:pt x="0" y="0"/>
                    </a:moveTo>
                    <a:lnTo>
                      <a:pt x="1487978" y="0"/>
                    </a:lnTo>
                    <a:lnTo>
                      <a:pt x="1487978" y="1367992"/>
                    </a:lnTo>
                    <a:lnTo>
                      <a:pt x="0" y="1367992"/>
                    </a:lnTo>
                    <a:close/>
                  </a:path>
                </a:pathLst>
              </a:custGeom>
              <a:solidFill>
                <a:srgbClr val="FACDC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487978" cy="14251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4005349" y="4346164"/>
            <a:ext cx="4387638" cy="316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6"/>
              </a:lnSpc>
            </a:pPr>
            <a:r>
              <a:rPr lang="en-US" sz="32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자동 언어 감지</a:t>
            </a:r>
          </a:p>
          <a:p>
            <a:pPr algn="ctr">
              <a:lnSpc>
                <a:spcPts val="5056"/>
              </a:lnSpc>
            </a:pPr>
          </a:p>
          <a:p>
            <a:pPr algn="ctr">
              <a:lnSpc>
                <a:spcPts val="5056"/>
              </a:lnSpc>
            </a:pPr>
            <a:r>
              <a:rPr lang="en-US" sz="3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메시지의 언어를 자동으로 감지하여 번역 언어를 선택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648756" y="2909003"/>
            <a:ext cx="5228515" cy="5929244"/>
            <a:chOff x="0" y="0"/>
            <a:chExt cx="6971354" cy="790565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71354" cy="7905659"/>
            </a:xfrm>
            <a:custGeom>
              <a:avLst/>
              <a:gdLst/>
              <a:ahLst/>
              <a:cxnLst/>
              <a:rect r="r" b="b" t="t" l="l"/>
              <a:pathLst>
                <a:path h="7905659" w="6971354">
                  <a:moveTo>
                    <a:pt x="0" y="0"/>
                  </a:moveTo>
                  <a:lnTo>
                    <a:pt x="6971354" y="0"/>
                  </a:lnTo>
                  <a:lnTo>
                    <a:pt x="6971354" y="7905659"/>
                  </a:lnTo>
                  <a:lnTo>
                    <a:pt x="0" y="7905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133304" y="1068586"/>
              <a:ext cx="6714485" cy="6173049"/>
              <a:chOff x="0" y="0"/>
              <a:chExt cx="1487978" cy="136799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87978" cy="1367992"/>
              </a:xfrm>
              <a:custGeom>
                <a:avLst/>
                <a:gdLst/>
                <a:ahLst/>
                <a:cxnLst/>
                <a:rect r="r" b="b" t="t" l="l"/>
                <a:pathLst>
                  <a:path h="1367992" w="1487978">
                    <a:moveTo>
                      <a:pt x="0" y="0"/>
                    </a:moveTo>
                    <a:lnTo>
                      <a:pt x="1487978" y="0"/>
                    </a:lnTo>
                    <a:lnTo>
                      <a:pt x="1487978" y="1367992"/>
                    </a:lnTo>
                    <a:lnTo>
                      <a:pt x="0" y="1367992"/>
                    </a:lnTo>
                    <a:close/>
                  </a:path>
                </a:pathLst>
              </a:custGeom>
              <a:solidFill>
                <a:srgbClr val="FACDCC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1487978" cy="14251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9955539" y="4346164"/>
            <a:ext cx="4614951" cy="316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6"/>
              </a:lnSpc>
            </a:pPr>
            <a:r>
              <a:rPr lang="en-US" sz="32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비즈니스 언어예절 탑재</a:t>
            </a:r>
          </a:p>
          <a:p>
            <a:pPr algn="ctr">
              <a:lnSpc>
                <a:spcPts val="5056"/>
              </a:lnSpc>
            </a:pPr>
          </a:p>
          <a:p>
            <a:pPr algn="ctr">
              <a:lnSpc>
                <a:spcPts val="5056"/>
              </a:lnSpc>
            </a:pPr>
            <a:r>
              <a:rPr lang="en-US" sz="3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메세지의 내용에 자동으로 비즈니스 언어 예절을 탑재하여 번역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213144" y="9468506"/>
            <a:ext cx="2878497" cy="35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loading.....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6155645" y="1844494"/>
            <a:ext cx="601932" cy="1064509"/>
          </a:xfrm>
          <a:custGeom>
            <a:avLst/>
            <a:gdLst/>
            <a:ahLst/>
            <a:cxnLst/>
            <a:rect r="r" b="b" t="t" l="l"/>
            <a:pathLst>
              <a:path h="1064509" w="601932">
                <a:moveTo>
                  <a:pt x="0" y="0"/>
                </a:moveTo>
                <a:lnTo>
                  <a:pt x="601931" y="0"/>
                </a:lnTo>
                <a:lnTo>
                  <a:pt x="601931" y="1064509"/>
                </a:lnTo>
                <a:lnTo>
                  <a:pt x="0" y="10645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15307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1974" y="-223583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28543" y="3345139"/>
            <a:ext cx="10915398" cy="7462163"/>
            <a:chOff x="0" y="0"/>
            <a:chExt cx="14553864" cy="9949551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r="r" b="b" t="t" l="l"/>
              <a:pathLst>
                <a:path h="12112288" w="73604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21" t="0" r="-492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1590" y="2347696"/>
            <a:ext cx="3458976" cy="2572221"/>
          </a:xfrm>
          <a:custGeom>
            <a:avLst/>
            <a:gdLst/>
            <a:ahLst/>
            <a:cxnLst/>
            <a:rect r="r" b="b" t="t" l="l"/>
            <a:pathLst>
              <a:path h="2572221" w="3458976">
                <a:moveTo>
                  <a:pt x="0" y="0"/>
                </a:moveTo>
                <a:lnTo>
                  <a:pt x="3458976" y="0"/>
                </a:lnTo>
                <a:lnTo>
                  <a:pt x="3458976" y="2572221"/>
                </a:lnTo>
                <a:lnTo>
                  <a:pt x="0" y="2572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129346" y="642623"/>
            <a:ext cx="12029309" cy="9032369"/>
            <a:chOff x="0" y="0"/>
            <a:chExt cx="84569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142754" y="1958794"/>
            <a:ext cx="8002491" cy="89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22"/>
              </a:lnSpc>
            </a:pPr>
            <a:r>
              <a:rPr lang="en-US" sz="6622" spc="145">
                <a:solidFill>
                  <a:srgbClr val="000000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 사용기술 ]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509648" y="3321346"/>
            <a:ext cx="3610185" cy="4094024"/>
            <a:chOff x="0" y="0"/>
            <a:chExt cx="4813579" cy="54586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3579" cy="5458698"/>
            </a:xfrm>
            <a:custGeom>
              <a:avLst/>
              <a:gdLst/>
              <a:ahLst/>
              <a:cxnLst/>
              <a:rect r="r" b="b" t="t" l="l"/>
              <a:pathLst>
                <a:path h="5458698" w="4813579">
                  <a:moveTo>
                    <a:pt x="0" y="0"/>
                  </a:moveTo>
                  <a:lnTo>
                    <a:pt x="4813579" y="0"/>
                  </a:lnTo>
                  <a:lnTo>
                    <a:pt x="4813579" y="5458698"/>
                  </a:lnTo>
                  <a:lnTo>
                    <a:pt x="0" y="5458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92044" y="737837"/>
              <a:ext cx="4636217" cy="4262366"/>
              <a:chOff x="0" y="0"/>
              <a:chExt cx="1487978" cy="136799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87978" cy="1367992"/>
              </a:xfrm>
              <a:custGeom>
                <a:avLst/>
                <a:gdLst/>
                <a:ahLst/>
                <a:cxnLst/>
                <a:rect r="r" b="b" t="t" l="l"/>
                <a:pathLst>
                  <a:path h="1367992" w="1487978">
                    <a:moveTo>
                      <a:pt x="0" y="0"/>
                    </a:moveTo>
                    <a:lnTo>
                      <a:pt x="1487978" y="0"/>
                    </a:lnTo>
                    <a:lnTo>
                      <a:pt x="1487978" y="1367992"/>
                    </a:lnTo>
                    <a:lnTo>
                      <a:pt x="0" y="1367992"/>
                    </a:lnTo>
                    <a:close/>
                  </a:path>
                </a:pathLst>
              </a:custGeom>
              <a:solidFill>
                <a:srgbClr val="FACDC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487978" cy="14251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7338908" y="3321346"/>
            <a:ext cx="3610185" cy="4094024"/>
            <a:chOff x="0" y="0"/>
            <a:chExt cx="4813579" cy="54586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3579" cy="5458698"/>
            </a:xfrm>
            <a:custGeom>
              <a:avLst/>
              <a:gdLst/>
              <a:ahLst/>
              <a:cxnLst/>
              <a:rect r="r" b="b" t="t" l="l"/>
              <a:pathLst>
                <a:path h="5458698" w="4813579">
                  <a:moveTo>
                    <a:pt x="0" y="0"/>
                  </a:moveTo>
                  <a:lnTo>
                    <a:pt x="4813579" y="0"/>
                  </a:lnTo>
                  <a:lnTo>
                    <a:pt x="4813579" y="5458698"/>
                  </a:lnTo>
                  <a:lnTo>
                    <a:pt x="0" y="5458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92044" y="737837"/>
              <a:ext cx="4636217" cy="4262366"/>
              <a:chOff x="0" y="0"/>
              <a:chExt cx="1487978" cy="136799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87978" cy="1367992"/>
              </a:xfrm>
              <a:custGeom>
                <a:avLst/>
                <a:gdLst/>
                <a:ahLst/>
                <a:cxnLst/>
                <a:rect r="r" b="b" t="t" l="l"/>
                <a:pathLst>
                  <a:path h="1367992" w="1487978">
                    <a:moveTo>
                      <a:pt x="0" y="0"/>
                    </a:moveTo>
                    <a:lnTo>
                      <a:pt x="1487978" y="0"/>
                    </a:lnTo>
                    <a:lnTo>
                      <a:pt x="1487978" y="1367992"/>
                    </a:lnTo>
                    <a:lnTo>
                      <a:pt x="0" y="1367992"/>
                    </a:lnTo>
                    <a:close/>
                  </a:path>
                </a:pathLst>
              </a:custGeom>
              <a:solidFill>
                <a:srgbClr val="FACDC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1487978" cy="14251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1168167" y="3321346"/>
            <a:ext cx="3610185" cy="4094024"/>
            <a:chOff x="0" y="0"/>
            <a:chExt cx="4813579" cy="54586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13579" cy="5458698"/>
            </a:xfrm>
            <a:custGeom>
              <a:avLst/>
              <a:gdLst/>
              <a:ahLst/>
              <a:cxnLst/>
              <a:rect r="r" b="b" t="t" l="l"/>
              <a:pathLst>
                <a:path h="5458698" w="4813579">
                  <a:moveTo>
                    <a:pt x="0" y="0"/>
                  </a:moveTo>
                  <a:lnTo>
                    <a:pt x="4813579" y="0"/>
                  </a:lnTo>
                  <a:lnTo>
                    <a:pt x="4813579" y="5458698"/>
                  </a:lnTo>
                  <a:lnTo>
                    <a:pt x="0" y="5458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92044" y="737837"/>
              <a:ext cx="4636217" cy="4262366"/>
              <a:chOff x="0" y="0"/>
              <a:chExt cx="1487978" cy="136799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487978" cy="1367992"/>
              </a:xfrm>
              <a:custGeom>
                <a:avLst/>
                <a:gdLst/>
                <a:ahLst/>
                <a:cxnLst/>
                <a:rect r="r" b="b" t="t" l="l"/>
                <a:pathLst>
                  <a:path h="1367992" w="1487978">
                    <a:moveTo>
                      <a:pt x="0" y="0"/>
                    </a:moveTo>
                    <a:lnTo>
                      <a:pt x="1487978" y="0"/>
                    </a:lnTo>
                    <a:lnTo>
                      <a:pt x="1487978" y="1367992"/>
                    </a:lnTo>
                    <a:lnTo>
                      <a:pt x="0" y="1367992"/>
                    </a:lnTo>
                    <a:close/>
                  </a:path>
                </a:pathLst>
              </a:custGeom>
              <a:solidFill>
                <a:srgbClr val="FACDCC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487978" cy="14251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4241336" y="9039797"/>
            <a:ext cx="2878497" cy="35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loading.....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6155645" y="1844494"/>
            <a:ext cx="601932" cy="1064509"/>
          </a:xfrm>
          <a:custGeom>
            <a:avLst/>
            <a:gdLst/>
            <a:ahLst/>
            <a:cxnLst/>
            <a:rect r="r" b="b" t="t" l="l"/>
            <a:pathLst>
              <a:path h="1064509" w="601932">
                <a:moveTo>
                  <a:pt x="0" y="0"/>
                </a:moveTo>
                <a:lnTo>
                  <a:pt x="601931" y="0"/>
                </a:lnTo>
                <a:lnTo>
                  <a:pt x="601931" y="1064509"/>
                </a:lnTo>
                <a:lnTo>
                  <a:pt x="0" y="10645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3659651" y="4707034"/>
            <a:ext cx="3317307" cy="236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9"/>
              </a:lnSpc>
            </a:pPr>
            <a:r>
              <a:rPr lang="en-US" sz="3999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Bolt for javascript</a:t>
            </a:r>
          </a:p>
          <a:p>
            <a:pPr algn="ctr">
              <a:lnSpc>
                <a:spcPts val="631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7485346" y="4757992"/>
            <a:ext cx="3317307" cy="156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</a:pPr>
            <a:r>
              <a:rPr lang="en-US" sz="4000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python flask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311042" y="4996882"/>
            <a:ext cx="3317307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</a:pPr>
            <a:r>
              <a:rPr lang="en-US" sz="4000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claude3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30732"/>
            <a:ext cx="16230600" cy="8025536"/>
            <a:chOff x="0" y="0"/>
            <a:chExt cx="4274726" cy="2113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13721"/>
            </a:xfrm>
            <a:custGeom>
              <a:avLst/>
              <a:gdLst/>
              <a:ahLst/>
              <a:cxnLst/>
              <a:rect r="r" b="b" t="t" l="l"/>
              <a:pathLst>
                <a:path h="2113721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13721"/>
                  </a:lnTo>
                  <a:lnTo>
                    <a:pt x="0" y="2113721"/>
                  </a:lnTo>
                  <a:close/>
                </a:path>
              </a:pathLst>
            </a:custGeom>
            <a:solidFill>
              <a:srgbClr val="F3E6DE"/>
            </a:solidFill>
            <a:ln w="38100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209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130732"/>
            <a:ext cx="16230600" cy="780061"/>
            <a:chOff x="0" y="0"/>
            <a:chExt cx="4274726" cy="2054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05448"/>
            </a:xfrm>
            <a:custGeom>
              <a:avLst/>
              <a:gdLst/>
              <a:ahLst/>
              <a:cxnLst/>
              <a:rect r="r" b="b" t="t" l="l"/>
              <a:pathLst>
                <a:path h="20544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5448"/>
                  </a:lnTo>
                  <a:lnTo>
                    <a:pt x="0" y="205448"/>
                  </a:lnTo>
                  <a:close/>
                </a:path>
              </a:pathLst>
            </a:custGeom>
            <a:solidFill>
              <a:srgbClr val="FDAF64"/>
            </a:solidFill>
            <a:ln w="38100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274726" cy="186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19778" y="1290437"/>
            <a:ext cx="1375079" cy="460652"/>
          </a:xfrm>
          <a:custGeom>
            <a:avLst/>
            <a:gdLst/>
            <a:ahLst/>
            <a:cxnLst/>
            <a:rect r="r" b="b" t="t" l="l"/>
            <a:pathLst>
              <a:path h="460652" w="1375079">
                <a:moveTo>
                  <a:pt x="0" y="0"/>
                </a:moveTo>
                <a:lnTo>
                  <a:pt x="1375080" y="0"/>
                </a:lnTo>
                <a:lnTo>
                  <a:pt x="1375080" y="460652"/>
                </a:lnTo>
                <a:lnTo>
                  <a:pt x="0" y="46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71426" y="2448298"/>
            <a:ext cx="11345148" cy="80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6"/>
              </a:lnSpc>
              <a:spcBef>
                <a:spcPct val="0"/>
              </a:spcBef>
            </a:pPr>
            <a:r>
              <a:rPr lang="en-US" sz="6852">
                <a:solidFill>
                  <a:srgbClr val="73737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[ 개발 과정 ]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1980682" y="6280965"/>
            <a:ext cx="14326636" cy="0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431812" y="4551945"/>
            <a:ext cx="1661948" cy="1273468"/>
          </a:xfrm>
          <a:custGeom>
            <a:avLst/>
            <a:gdLst/>
            <a:ahLst/>
            <a:cxnLst/>
            <a:rect r="r" b="b" t="t" l="l"/>
            <a:pathLst>
              <a:path h="1273468" w="1661948">
                <a:moveTo>
                  <a:pt x="0" y="0"/>
                </a:moveTo>
                <a:lnTo>
                  <a:pt x="1661948" y="0"/>
                </a:lnTo>
                <a:lnTo>
                  <a:pt x="1661948" y="1273468"/>
                </a:lnTo>
                <a:lnTo>
                  <a:pt x="0" y="1273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42370" y="4551945"/>
            <a:ext cx="1661948" cy="1273468"/>
          </a:xfrm>
          <a:custGeom>
            <a:avLst/>
            <a:gdLst/>
            <a:ahLst/>
            <a:cxnLst/>
            <a:rect r="r" b="b" t="t" l="l"/>
            <a:pathLst>
              <a:path h="1273468" w="1661948">
                <a:moveTo>
                  <a:pt x="0" y="0"/>
                </a:moveTo>
                <a:lnTo>
                  <a:pt x="1661948" y="0"/>
                </a:lnTo>
                <a:lnTo>
                  <a:pt x="1661948" y="1273468"/>
                </a:lnTo>
                <a:lnTo>
                  <a:pt x="0" y="1273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46852" y="6604815"/>
            <a:ext cx="1661948" cy="1273468"/>
          </a:xfrm>
          <a:custGeom>
            <a:avLst/>
            <a:gdLst/>
            <a:ahLst/>
            <a:cxnLst/>
            <a:rect r="r" b="b" t="t" l="l"/>
            <a:pathLst>
              <a:path h="1273468" w="1661948">
                <a:moveTo>
                  <a:pt x="0" y="0"/>
                </a:moveTo>
                <a:lnTo>
                  <a:pt x="1661948" y="0"/>
                </a:lnTo>
                <a:lnTo>
                  <a:pt x="1661948" y="1273468"/>
                </a:lnTo>
                <a:lnTo>
                  <a:pt x="0" y="1273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28620" y="6604815"/>
            <a:ext cx="1661948" cy="1273468"/>
          </a:xfrm>
          <a:custGeom>
            <a:avLst/>
            <a:gdLst/>
            <a:ahLst/>
            <a:cxnLst/>
            <a:rect r="r" b="b" t="t" l="l"/>
            <a:pathLst>
              <a:path h="1273468" w="1661948">
                <a:moveTo>
                  <a:pt x="0" y="0"/>
                </a:moveTo>
                <a:lnTo>
                  <a:pt x="1661948" y="0"/>
                </a:lnTo>
                <a:lnTo>
                  <a:pt x="1661948" y="1273468"/>
                </a:lnTo>
                <a:lnTo>
                  <a:pt x="0" y="1273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18620" y="4936340"/>
            <a:ext cx="2116397" cy="77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3"/>
              </a:lnSpc>
            </a:pPr>
            <a:r>
              <a:rPr lang="en-US" sz="5173">
                <a:solidFill>
                  <a:srgbClr val="737373"/>
                </a:solidFill>
                <a:latin typeface="Retropix"/>
                <a:ea typeface="Retropix"/>
                <a:cs typeface="Retropix"/>
                <a:sym typeface="Retropix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1079" y="4933539"/>
            <a:ext cx="2116397" cy="78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3"/>
              </a:lnSpc>
            </a:pPr>
            <a:r>
              <a:rPr lang="en-US" sz="5173">
                <a:solidFill>
                  <a:srgbClr val="737373"/>
                </a:solidFill>
                <a:latin typeface="Retropix"/>
                <a:ea typeface="Retropix"/>
                <a:cs typeface="Retropix"/>
                <a:sym typeface="Retropix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06739" y="6986409"/>
            <a:ext cx="2116397" cy="78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3"/>
              </a:lnSpc>
            </a:pPr>
            <a:r>
              <a:rPr lang="en-US" sz="5173">
                <a:solidFill>
                  <a:srgbClr val="737373"/>
                </a:solidFill>
                <a:latin typeface="Retropix"/>
                <a:ea typeface="Retropix"/>
                <a:cs typeface="Retropix"/>
                <a:sym typeface="Retropix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26607" y="6986409"/>
            <a:ext cx="2116397" cy="78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3"/>
              </a:lnSpc>
            </a:pPr>
            <a:r>
              <a:rPr lang="en-US" sz="5173">
                <a:solidFill>
                  <a:srgbClr val="737373"/>
                </a:solidFill>
                <a:latin typeface="Retropix"/>
                <a:ea typeface="Retropix"/>
                <a:cs typeface="Retropix"/>
                <a:sym typeface="Retropix"/>
              </a:rPr>
              <a:t>04</a:t>
            </a:r>
          </a:p>
        </p:txBody>
      </p:sp>
      <p:sp>
        <p:nvSpPr>
          <p:cNvPr name="AutoShape 19" id="19"/>
          <p:cNvSpPr/>
          <p:nvPr/>
        </p:nvSpPr>
        <p:spPr>
          <a:xfrm>
            <a:off x="3243736" y="6300015"/>
            <a:ext cx="0" cy="319049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0554294" y="6300015"/>
            <a:ext cx="0" cy="319049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6835477" y="5934320"/>
            <a:ext cx="0" cy="319049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4417245" y="5934320"/>
            <a:ext cx="0" cy="319049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757977" y="6977419"/>
            <a:ext cx="3051181" cy="33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8"/>
              </a:lnSpc>
            </a:pPr>
            <a:r>
              <a:rPr lang="en-US" sz="2548">
                <a:solidFill>
                  <a:srgbClr val="737373"/>
                </a:solidFill>
                <a:latin typeface="210 8비트"/>
                <a:ea typeface="210 8비트"/>
                <a:cs typeface="210 8비트"/>
                <a:sym typeface="210 8비트"/>
              </a:rPr>
              <a:t>데이터 분석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68535" y="6977419"/>
            <a:ext cx="3051181" cy="33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8"/>
              </a:lnSpc>
            </a:pPr>
            <a:r>
              <a:rPr lang="en-US" sz="2548">
                <a:solidFill>
                  <a:srgbClr val="737373"/>
                </a:solidFill>
                <a:latin typeface="210 8비트"/>
                <a:ea typeface="210 8비트"/>
                <a:cs typeface="210 8비트"/>
                <a:sym typeface="210 8비트"/>
              </a:rPr>
              <a:t>테스트 및 개선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09887" y="5308243"/>
            <a:ext cx="3051181" cy="33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8"/>
              </a:lnSpc>
            </a:pPr>
            <a:r>
              <a:rPr lang="en-US" sz="2548">
                <a:solidFill>
                  <a:srgbClr val="737373"/>
                </a:solidFill>
                <a:latin typeface="210 8비트"/>
                <a:ea typeface="210 8비트"/>
                <a:cs typeface="210 8비트"/>
                <a:sym typeface="210 8비트"/>
              </a:rPr>
              <a:t>모델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91655" y="5308243"/>
            <a:ext cx="3051181" cy="33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8"/>
              </a:lnSpc>
            </a:pPr>
            <a:r>
              <a:rPr lang="en-US" sz="2548">
                <a:solidFill>
                  <a:srgbClr val="737373"/>
                </a:solidFill>
                <a:latin typeface="210 8비트"/>
                <a:ea typeface="210 8비트"/>
                <a:cs typeface="210 8비트"/>
                <a:sym typeface="210 8비트"/>
              </a:rPr>
              <a:t>앱 생성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89317" y="7596528"/>
            <a:ext cx="300961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737373"/>
                </a:solidFill>
                <a:latin typeface="210 8비트"/>
                <a:ea typeface="210 8비트"/>
                <a:cs typeface="210 8비트"/>
                <a:sym typeface="210 8비트"/>
              </a:rPr>
              <a:t>지속적인 테스트를 통해 번역 정확도 향상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91655" y="4304889"/>
            <a:ext cx="300961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737373"/>
                </a:solidFill>
                <a:latin typeface="210 8비트"/>
                <a:ea typeface="210 8비트"/>
                <a:cs typeface="210 8비트"/>
                <a:sym typeface="210 8비트"/>
              </a:rPr>
              <a:t>앱 출시 및 사용자 피드백 반영하여 업데이트 진행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799540" y="7599677"/>
            <a:ext cx="300961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737373"/>
                </a:solidFill>
                <a:latin typeface="210 8비트"/>
                <a:ea typeface="210 8비트"/>
                <a:cs typeface="210 8비트"/>
                <a:sym typeface="210 8비트"/>
              </a:rPr>
              <a:t>W-TECH 데이터 분석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09887" y="4435559"/>
            <a:ext cx="300961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737373"/>
                </a:solidFill>
                <a:latin typeface="210 8비트"/>
                <a:ea typeface="210 8비트"/>
                <a:cs typeface="210 8비트"/>
                <a:sym typeface="210 8비트"/>
              </a:rPr>
              <a:t>다양한 LLM 모델 비교 및 선택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3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8549" y="1511300"/>
            <a:ext cx="15089902" cy="8470900"/>
            <a:chOff x="0" y="0"/>
            <a:chExt cx="3974295" cy="22310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4295" cy="2231019"/>
            </a:xfrm>
            <a:custGeom>
              <a:avLst/>
              <a:gdLst/>
              <a:ahLst/>
              <a:cxnLst/>
              <a:rect r="r" b="b" t="t" l="l"/>
              <a:pathLst>
                <a:path h="2231019" w="3974295">
                  <a:moveTo>
                    <a:pt x="0" y="0"/>
                  </a:moveTo>
                  <a:lnTo>
                    <a:pt x="3974295" y="0"/>
                  </a:lnTo>
                  <a:lnTo>
                    <a:pt x="3974295" y="2231019"/>
                  </a:lnTo>
                  <a:lnTo>
                    <a:pt x="0" y="2231019"/>
                  </a:lnTo>
                  <a:close/>
                </a:path>
              </a:pathLst>
            </a:custGeom>
            <a:solidFill>
              <a:srgbClr val="FCC3E5"/>
            </a:solidFill>
            <a:ln w="28575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74295" cy="2278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>
            <a:hlinkClick r:id="rId4" action="ppaction://hlinksldjump"/>
          </p:cNvPr>
          <p:cNvSpPr/>
          <p:nvPr/>
        </p:nvSpPr>
        <p:spPr>
          <a:xfrm flipH="false" flipV="false" rot="0">
            <a:off x="1408549" y="807557"/>
            <a:ext cx="15292547" cy="9370161"/>
          </a:xfrm>
          <a:custGeom>
            <a:avLst/>
            <a:gdLst/>
            <a:ahLst/>
            <a:cxnLst/>
            <a:rect r="r" b="b" t="t" l="l"/>
            <a:pathLst>
              <a:path h="9370161" w="15292547">
                <a:moveTo>
                  <a:pt x="0" y="0"/>
                </a:moveTo>
                <a:lnTo>
                  <a:pt x="15292547" y="0"/>
                </a:lnTo>
                <a:lnTo>
                  <a:pt x="15292547" y="9370160"/>
                </a:lnTo>
                <a:lnTo>
                  <a:pt x="0" y="9370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19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58734" y="2811204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2" y="0"/>
                </a:lnTo>
                <a:lnTo>
                  <a:pt x="601132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13383" r="0" b="3685"/>
          <a:stretch>
            <a:fillRect/>
          </a:stretch>
        </p:blipFill>
        <p:spPr>
          <a:xfrm flipH="false" flipV="false" rot="0">
            <a:off x="3061835" y="1891824"/>
            <a:ext cx="11947621" cy="5573374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6" t="3282" r="3266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DAGJtWb3rZc</dc:identifier>
  <dcterms:modified xsi:type="dcterms:W3CDTF">2011-08-01T06:04:30Z</dcterms:modified>
  <cp:revision>1</cp:revision>
  <dc:title>[ ive ]</dc:title>
</cp:coreProperties>
</file>